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23"/>
  </p:notesMasterIdLst>
  <p:handoutMasterIdLst>
    <p:handoutMasterId r:id="rId24"/>
  </p:handoutMasterIdLst>
  <p:sldIdLst>
    <p:sldId id="256" r:id="rId4"/>
    <p:sldId id="273" r:id="rId5"/>
    <p:sldId id="275" r:id="rId6"/>
    <p:sldId id="274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720" y="5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  <a:endParaRPr lang="en-US" sz="8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‹Nº›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September 24,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t>Encuesta de satisfacción de la Unidad de ERCA ( Profesionales) 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lunes, 21 de septiembre de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P3: Le resulta fácil expresar sus opiniones al equipo que compone la Unidad ERCA.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379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P4: Se siente parte de un equipo de trabajo multidisciplinar.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664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P4: Se siente parte de un equipo de trabajo multidisciplinar.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664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P5: La comunicación interna funciona correctamente.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69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P5: La comunicación interna funciona correctamente.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69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P6: Se siente partícipe de los éxitos y fracasos del equipo multidisciplinar de la Unidad ERCA.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746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P6: Se siente partícipe de los éxitos y fracasos del equipo multidisciplinar de la Unidad ERCA.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746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P7: Recibe la formación necesaria para tratar correctamente a los pacientes con ERCA.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848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P7: Recibe la formación necesaria para tratar correctamente a los pacientes con ERCA.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848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CONCLUSIONES: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736649"/>
            <a:ext cx="8857880" cy="37833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171450" indent="-171450">
              <a:buFontTx/>
              <a:buChar char="-"/>
            </a:pPr>
            <a:r>
              <a:rPr lang="es-ES" sz="1400" dirty="0" smtClean="0"/>
              <a:t>Tasa de respuesta relativamente baja ( 14/ 123) : 11%</a:t>
            </a:r>
          </a:p>
          <a:p>
            <a:pPr marL="171450" indent="-171450">
              <a:buFontTx/>
              <a:buChar char="-"/>
            </a:pPr>
            <a:r>
              <a:rPr lang="es-ES" sz="1400" dirty="0" smtClean="0"/>
              <a:t>Resultados muy positivos </a:t>
            </a:r>
          </a:p>
          <a:p>
            <a:pPr marL="171450" indent="-171450">
              <a:buFontTx/>
              <a:buChar char="-"/>
            </a:pPr>
            <a:endParaRPr lang="es-ES" sz="1400" dirty="0"/>
          </a:p>
          <a:p>
            <a:endParaRPr lang="es-ES" sz="1400" dirty="0" smtClean="0"/>
          </a:p>
          <a:p>
            <a:pPr marL="171450" indent="-171450">
              <a:buFontTx/>
              <a:buChar char="-"/>
            </a:pPr>
            <a:r>
              <a:rPr lang="es-ES" sz="1400" dirty="0" smtClean="0"/>
              <a:t>Reforzar en la reunión de Jefes de Servicio y Dirección de Enfermería correspondiente la importancia de responder a la encuesta para la mejora continua</a:t>
            </a:r>
          </a:p>
          <a:p>
            <a:pPr marL="171450" indent="-171450">
              <a:buFontTx/>
              <a:buChar char="-"/>
            </a:pPr>
            <a:r>
              <a:rPr lang="es-ES" sz="1400" dirty="0" smtClean="0"/>
              <a:t>Incluir posibilidad de dejar datos para poder dar respuesta personalizada</a:t>
            </a:r>
          </a:p>
          <a:p>
            <a:pPr marL="171450" indent="-171450">
              <a:buFontTx/>
              <a:buChar char="-"/>
            </a:pPr>
            <a:r>
              <a:rPr lang="es-ES" sz="1400" dirty="0" smtClean="0"/>
              <a:t>Se volverá a lanzar durante el primer semestre de 2021.</a:t>
            </a:r>
            <a:endParaRPr lang="es-ES" sz="1400" dirty="0"/>
          </a:p>
          <a:p>
            <a:pPr marL="171450" indent="-171450">
              <a:buFontTx/>
              <a:buChar char="-"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2325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METODOLOGÍA Y ANÁLISIS: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736649"/>
            <a:ext cx="8857880" cy="37833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s-ES" dirty="0"/>
          </a:p>
          <a:p>
            <a:pPr marL="171450" indent="-171450">
              <a:buFontTx/>
              <a:buChar char="-"/>
            </a:pPr>
            <a:r>
              <a:rPr lang="es-ES" b="1" dirty="0"/>
              <a:t>Objetivos del estudio</a:t>
            </a:r>
          </a:p>
          <a:p>
            <a:endParaRPr lang="es-ES" dirty="0"/>
          </a:p>
          <a:p>
            <a:r>
              <a:rPr lang="es-ES" dirty="0"/>
              <a:t>•	Conocer la satisfacción de los </a:t>
            </a:r>
            <a:r>
              <a:rPr lang="es-ES" dirty="0" smtClean="0"/>
              <a:t>profesionales que tienen relación con la Unidad de ERCA del </a:t>
            </a:r>
            <a:r>
              <a:rPr lang="es-ES" dirty="0"/>
              <a:t>hospital para la identificación de áreas de mejora e implantación de acciones que ayuden a mejorar. </a:t>
            </a:r>
          </a:p>
          <a:p>
            <a:pPr marL="171450" indent="-171450">
              <a:buFontTx/>
              <a:buChar char="-"/>
            </a:pPr>
            <a:endParaRPr lang="es-ES" dirty="0"/>
          </a:p>
          <a:p>
            <a:pPr marL="171450" indent="-171450">
              <a:buFontTx/>
              <a:buChar char="-"/>
            </a:pPr>
            <a:r>
              <a:rPr lang="es-ES" b="1" dirty="0"/>
              <a:t>Universo del estudio </a:t>
            </a:r>
            <a:r>
              <a:rPr lang="es-ES" b="1" dirty="0" smtClean="0"/>
              <a:t>: </a:t>
            </a:r>
            <a:r>
              <a:rPr lang="es-ES" dirty="0" smtClean="0"/>
              <a:t>Pacientes de alta en la Unidad ERCA</a:t>
            </a:r>
            <a:endParaRPr lang="es-ES" dirty="0"/>
          </a:p>
          <a:p>
            <a:pPr marL="171450" indent="-171450">
              <a:buFontTx/>
              <a:buChar char="-"/>
            </a:pPr>
            <a:endParaRPr lang="es-ES" dirty="0"/>
          </a:p>
          <a:p>
            <a:endParaRPr lang="es-ES" smtClean="0"/>
          </a:p>
          <a:p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/>
              <a:t>Población a estudiar </a:t>
            </a:r>
          </a:p>
          <a:p>
            <a:pPr marL="171450" indent="-171450">
              <a:buFontTx/>
              <a:buChar char="-"/>
            </a:pPr>
            <a:endParaRPr lang="es-ES" dirty="0"/>
          </a:p>
          <a:p>
            <a:r>
              <a:rPr lang="es-ES" dirty="0"/>
              <a:t>•	</a:t>
            </a:r>
            <a:r>
              <a:rPr lang="es-ES" dirty="0" smtClean="0"/>
              <a:t>Se </a:t>
            </a:r>
            <a:r>
              <a:rPr lang="es-ES" dirty="0"/>
              <a:t>va a realizar a todos </a:t>
            </a:r>
            <a:r>
              <a:rPr lang="es-ES" dirty="0" smtClean="0"/>
              <a:t>los profesionales en contacto con la Unidad ERCA</a:t>
            </a:r>
            <a:endParaRPr lang="es-ES" dirty="0"/>
          </a:p>
          <a:p>
            <a:r>
              <a:rPr lang="es-ES" dirty="0"/>
              <a:t>•	</a:t>
            </a:r>
          </a:p>
          <a:p>
            <a:pPr marL="171450" indent="-171450">
              <a:buFontTx/>
              <a:buChar char="-"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8620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METODOLOGÍA Y ANÁLISIS: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736649"/>
            <a:ext cx="8605118" cy="129287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s-ES" dirty="0"/>
          </a:p>
          <a:p>
            <a:r>
              <a:rPr lang="es-ES" dirty="0"/>
              <a:t>	</a:t>
            </a:r>
          </a:p>
          <a:p>
            <a:pPr marL="171450" indent="-171450">
              <a:buFontTx/>
              <a:buChar char="-"/>
            </a:pPr>
            <a:r>
              <a:rPr lang="es-ES" dirty="0"/>
              <a:t>Muestra: </a:t>
            </a:r>
          </a:p>
          <a:p>
            <a:pPr marL="171450" indent="-171450">
              <a:buFontTx/>
              <a:buChar char="-"/>
            </a:pPr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/>
              <a:t>Nivel de confianza del 95%, bajo supuesto de máxima indeterminación en que p=q=0,5 y un error </a:t>
            </a:r>
            <a:r>
              <a:rPr lang="es-ES" dirty="0" err="1"/>
              <a:t>muestral</a:t>
            </a:r>
            <a:r>
              <a:rPr lang="es-ES" dirty="0"/>
              <a:t> de ± </a:t>
            </a:r>
            <a:r>
              <a:rPr lang="es-ES" dirty="0" smtClean="0"/>
              <a:t>5%.</a:t>
            </a:r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/>
              <a:t>Nº de encuestas a </a:t>
            </a:r>
            <a:r>
              <a:rPr lang="es-ES" dirty="0" smtClean="0"/>
              <a:t>realizar: 98</a:t>
            </a:r>
          </a:p>
          <a:p>
            <a:endParaRPr lang="es-ES" dirty="0"/>
          </a:p>
          <a:p>
            <a:pPr marL="171450" indent="-171450">
              <a:buFontTx/>
              <a:buChar char="-"/>
            </a:pPr>
            <a:endParaRPr lang="es-ES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384" y="2041518"/>
            <a:ext cx="3397405" cy="267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6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METODOLOGÍA Y ANÁLISIS: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736649"/>
            <a:ext cx="8857880" cy="37833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/>
              <a:t>Tipo de cuestionario</a:t>
            </a:r>
            <a:r>
              <a:rPr lang="es-ES" dirty="0" smtClean="0"/>
              <a:t>: </a:t>
            </a:r>
            <a:r>
              <a:rPr lang="es-ES" b="1" dirty="0" smtClean="0"/>
              <a:t>enviado por correo electrónico con un enlace a la encuesta</a:t>
            </a:r>
            <a:endParaRPr lang="es-ES" b="1" dirty="0"/>
          </a:p>
          <a:p>
            <a:pPr marL="171450" indent="-171450">
              <a:buFontTx/>
              <a:buChar char="-"/>
            </a:pPr>
            <a:r>
              <a:rPr lang="es-ES" dirty="0"/>
              <a:t>Selección y contacto con los participantes</a:t>
            </a:r>
          </a:p>
          <a:p>
            <a:r>
              <a:rPr lang="es-ES" dirty="0"/>
              <a:t>	</a:t>
            </a:r>
          </a:p>
          <a:p>
            <a:pPr marL="171450" indent="-171450">
              <a:buFontTx/>
              <a:buChar char="-"/>
            </a:pPr>
            <a:r>
              <a:rPr lang="es-ES" dirty="0"/>
              <a:t>Fecha realización de la encuestas</a:t>
            </a:r>
            <a:r>
              <a:rPr lang="es-ES"/>
              <a:t>: </a:t>
            </a:r>
            <a:r>
              <a:rPr lang="es-ES" smtClean="0"/>
              <a:t>2020</a:t>
            </a:r>
            <a:endParaRPr lang="es-ES" dirty="0"/>
          </a:p>
          <a:p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/>
              <a:t>Responsables del </a:t>
            </a:r>
            <a:r>
              <a:rPr lang="es-ES" dirty="0" smtClean="0"/>
              <a:t>estudio: Responsables Unidad ERCA y Responsable de Calidad Percibida</a:t>
            </a:r>
          </a:p>
          <a:p>
            <a:pPr marL="171450" indent="-171450">
              <a:buFontTx/>
              <a:buChar char="-"/>
            </a:pPr>
            <a:endParaRPr lang="es-ES" dirty="0"/>
          </a:p>
          <a:p>
            <a:pPr marL="171450" indent="-171450">
              <a:buFontTx/>
              <a:buChar char="-"/>
            </a:pPr>
            <a:r>
              <a:rPr lang="es-ES" dirty="0" smtClean="0"/>
              <a:t>Análisis de Resultados: Jefa de Servicio, Supervisora, Responsables Unidad ERCA y </a:t>
            </a:r>
            <a:r>
              <a:rPr lang="es-ES" dirty="0"/>
              <a:t>Responsable de Calidad Percibida</a:t>
            </a:r>
          </a:p>
          <a:p>
            <a:endParaRPr lang="es-ES" dirty="0"/>
          </a:p>
          <a:p>
            <a:pPr marL="171450" indent="-171450">
              <a:buFontTx/>
              <a:buChar char="-"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55356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P1: La preparación de los diferentes profesionales que intervienen en el cuidado del paciente con ERCA le parece adecuada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32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P1: La preparación de los diferentes profesionales que intervienen en el cuidado del paciente con ERCA le parece adecuada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32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P2: Su relación con los distintos profesionales de la Unidad ERCA es adecuada.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32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P2: Su relación con los distintos profesionales de la Unidad ERCA es adecuada.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table3881032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32414"/>
            <a:ext cx="7543800" cy="260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P3: Le resulta fácil expresar sus opiniones al equipo que compone la Unidad ERCA.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Respondidas: 14    Omitidas: 0</a:t>
            </a:r>
          </a:p>
        </p:txBody>
      </p:sp>
      <p:pic>
        <p:nvPicPr>
          <p:cNvPr id="4" name="Picture 3" descr="chart38810379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437" y="1049658"/>
            <a:ext cx="6057124" cy="35690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7052D373D0DAD4BA0547CEBA2DE02DA" ma:contentTypeVersion="1" ma:contentTypeDescription="Crear nuevo documento." ma:contentTypeScope="" ma:versionID="2b5be72de6513f86f9a8395fafb2375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fa58ab6bdef439119b64b6b50b7cac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A29E94C-C392-46EA-966C-E9C81E748EA0}"/>
</file>

<file path=customXml/itemProps2.xml><?xml version="1.0" encoding="utf-8"?>
<ds:datastoreItem xmlns:ds="http://schemas.openxmlformats.org/officeDocument/2006/customXml" ds:itemID="{5E4B1051-0DD6-49F8-B4F4-35CF1A70E0FF}"/>
</file>

<file path=customXml/itemProps3.xml><?xml version="1.0" encoding="utf-8"?>
<ds:datastoreItem xmlns:ds="http://schemas.openxmlformats.org/officeDocument/2006/customXml" ds:itemID="{4E323ECB-662E-425A-A180-603AA405FA42}"/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396</TotalTime>
  <Words>410</Words>
  <Application>Microsoft Office PowerPoint</Application>
  <PresentationFormat>Presentación en pantalla (16:9)</PresentationFormat>
  <Paragraphs>69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Helvetica Neue</vt:lpstr>
      <vt:lpstr>SM-template-20140529</vt:lpstr>
      <vt:lpstr>Data slides</vt:lpstr>
      <vt:lpstr>Response Summary</vt:lpstr>
      <vt:lpstr>Presentación de PowerPoint</vt:lpstr>
      <vt:lpstr>METODOLOGÍA Y ANÁLISIS:</vt:lpstr>
      <vt:lpstr>METODOLOGÍA Y ANÁLISIS:</vt:lpstr>
      <vt:lpstr>METODOLOGÍA Y ANÁLISIS:</vt:lpstr>
      <vt:lpstr>P1: La preparación de los diferentes profesionales que intervienen en el cuidado del paciente con ERCA le parece adecuada</vt:lpstr>
      <vt:lpstr>P1: La preparación de los diferentes profesionales que intervienen en el cuidado del paciente con ERCA le parece adecuada</vt:lpstr>
      <vt:lpstr>P2: Su relación con los distintos profesionales de la Unidad ERCA es adecuada.</vt:lpstr>
      <vt:lpstr>P2: Su relación con los distintos profesionales de la Unidad ERCA es adecuada.</vt:lpstr>
      <vt:lpstr>P3: Le resulta fácil expresar sus opiniones al equipo que compone la Unidad ERCA.</vt:lpstr>
      <vt:lpstr>P3: Le resulta fácil expresar sus opiniones al equipo que compone la Unidad ERCA.</vt:lpstr>
      <vt:lpstr>P4: Se siente parte de un equipo de trabajo multidisciplinar.</vt:lpstr>
      <vt:lpstr>P4: Se siente parte de un equipo de trabajo multidisciplinar.</vt:lpstr>
      <vt:lpstr>P5: La comunicación interna funciona correctamente.</vt:lpstr>
      <vt:lpstr>P5: La comunicación interna funciona correctamente.</vt:lpstr>
      <vt:lpstr>P6: Se siente partícipe de los éxitos y fracasos del equipo multidisciplinar de la Unidad ERCA.</vt:lpstr>
      <vt:lpstr>P6: Se siente partícipe de los éxitos y fracasos del equipo multidisciplinar de la Unidad ERCA.</vt:lpstr>
      <vt:lpstr>P7: Recibe la formación necesaria para tratar correctamente a los pacientes con ERCA.</vt:lpstr>
      <vt:lpstr>P7: Recibe la formación necesaria para tratar correctamente a los pacientes con ERCA.</vt:lpstr>
      <vt:lpstr>CONCLUSIONES: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LOLA SERVER PENOSA</cp:lastModifiedBy>
  <cp:revision>55</cp:revision>
  <dcterms:created xsi:type="dcterms:W3CDTF">2014-01-30T23:18:11Z</dcterms:created>
  <dcterms:modified xsi:type="dcterms:W3CDTF">2020-09-24T11:53:10Z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0x01010027052D373D0DAD4BA0547CEBA2DE02DA</vt:lpwstr>
  </property>
</Properties>
</file>